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59" r:id="rId5"/>
    <p:sldId id="260" r:id="rId6"/>
    <p:sldId id="261" r:id="rId7"/>
    <p:sldId id="269" r:id="rId8"/>
    <p:sldId id="262" r:id="rId9"/>
    <p:sldId id="265" r:id="rId10"/>
    <p:sldId id="264" r:id="rId11"/>
    <p:sldId id="268" r:id="rId1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2" autoAdjust="0"/>
    <p:restoredTop sz="94602" autoAdjust="0"/>
  </p:normalViewPr>
  <p:slideViewPr>
    <p:cSldViewPr>
      <p:cViewPr varScale="1">
        <p:scale>
          <a:sx n="81" d="100"/>
          <a:sy n="81" d="100"/>
        </p:scale>
        <p:origin x="90" y="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9EFFC-3E8F-4603-88FD-50D5007CD90C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4B51F-18DB-4460-9E0C-CF653E19E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825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9EFFC-3E8F-4603-88FD-50D5007CD90C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4B51F-18DB-4460-9E0C-CF653E19E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919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9EFFC-3E8F-4603-88FD-50D5007CD90C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4B51F-18DB-4460-9E0C-CF653E19E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983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9EFFC-3E8F-4603-88FD-50D5007CD90C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4B51F-18DB-4460-9E0C-CF653E19E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107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9EFFC-3E8F-4603-88FD-50D5007CD90C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4B51F-18DB-4460-9E0C-CF653E19E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988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9EFFC-3E8F-4603-88FD-50D5007CD90C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4B51F-18DB-4460-9E0C-CF653E19E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95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9EFFC-3E8F-4603-88FD-50D5007CD90C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4B51F-18DB-4460-9E0C-CF653E19E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195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9EFFC-3E8F-4603-88FD-50D5007CD90C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4B51F-18DB-4460-9E0C-CF653E19E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2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9EFFC-3E8F-4603-88FD-50D5007CD90C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4B51F-18DB-4460-9E0C-CF653E19E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770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9EFFC-3E8F-4603-88FD-50D5007CD90C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4B51F-18DB-4460-9E0C-CF653E19E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574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9EFFC-3E8F-4603-88FD-50D5007CD90C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4B51F-18DB-4460-9E0C-CF653E19E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862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9EFFC-3E8F-4603-88FD-50D5007CD90C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4B51F-18DB-4460-9E0C-CF653E19E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63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helpthehinkson.org/CAMProjects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082121"/>
            <a:ext cx="8351649" cy="1585649"/>
          </a:xfrm>
        </p:spPr>
        <p:txBody>
          <a:bodyPr>
            <a:normAutofit/>
          </a:bodyPr>
          <a:lstStyle/>
          <a:p>
            <a:pPr algn="r"/>
            <a:r>
              <a:rPr lang="en-US" sz="5400" dirty="0" err="1"/>
              <a:t>Hinkson</a:t>
            </a:r>
            <a:r>
              <a:rPr lang="en-US" sz="5400" dirty="0"/>
              <a:t> Creek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100" dirty="0"/>
              <a:t>Collaborative Adaptive Management (CAM</a:t>
            </a:r>
            <a:r>
              <a:rPr lang="en-US" sz="3100" dirty="0" smtClean="0"/>
              <a:t>) Process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600" dirty="0"/>
              <a:t>Addressing Impairments of </a:t>
            </a:r>
            <a:r>
              <a:rPr lang="en-US" sz="3600" dirty="0" err="1"/>
              <a:t>Hinkson</a:t>
            </a:r>
            <a:r>
              <a:rPr lang="en-US" sz="3600" dirty="0"/>
              <a:t> Creek Relating to Low Macro-invertebrate Populations</a:t>
            </a:r>
          </a:p>
          <a:p>
            <a:r>
              <a:rPr lang="en-US" sz="1950" dirty="0"/>
              <a:t>http://www.helpthehinkson.org/CollaborativeAdaptiveManagement.htm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16" y="26773"/>
            <a:ext cx="2761758" cy="1848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696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43004"/>
            <a:ext cx="7886700" cy="99417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Projects That Further CAM Goals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62862"/>
            <a:ext cx="7886700" cy="440293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MoDOT installation of filter along HWY 63 Connector</a:t>
            </a:r>
          </a:p>
          <a:p>
            <a:r>
              <a:rPr lang="en-US" dirty="0" smtClean="0"/>
              <a:t>North Grindstone at Rustic Road Stream Stabilization</a:t>
            </a:r>
          </a:p>
          <a:p>
            <a:pPr lvl="1"/>
            <a:r>
              <a:rPr lang="en-US" dirty="0" smtClean="0"/>
              <a:t>Erosion Threatened Sewer</a:t>
            </a:r>
          </a:p>
          <a:p>
            <a:pPr lvl="1"/>
            <a:r>
              <a:rPr lang="en-US" dirty="0" smtClean="0"/>
              <a:t>Techniques enhance habitat</a:t>
            </a:r>
          </a:p>
          <a:p>
            <a:r>
              <a:rPr lang="en-US" dirty="0" smtClean="0"/>
              <a:t>Sanitary Sewer Inflow and Infiltration Project</a:t>
            </a:r>
          </a:p>
          <a:p>
            <a:pPr lvl="1"/>
            <a:r>
              <a:rPr lang="en-US" dirty="0" smtClean="0"/>
              <a:t>Reduction in Sanitary Sewer Overflows</a:t>
            </a:r>
          </a:p>
          <a:p>
            <a:pPr lvl="1"/>
            <a:r>
              <a:rPr lang="en-US" dirty="0" smtClean="0"/>
              <a:t>Have seen reductions in project areas of 20-60% during rain events</a:t>
            </a:r>
            <a:endParaRPr lang="en-US" dirty="0"/>
          </a:p>
          <a:p>
            <a:r>
              <a:rPr lang="en-US" dirty="0" smtClean="0"/>
              <a:t>Sanitary Sewer Private Common Collector Elimination Projects</a:t>
            </a:r>
          </a:p>
          <a:p>
            <a:pPr lvl="1"/>
            <a:r>
              <a:rPr lang="en-US" dirty="0" smtClean="0"/>
              <a:t>Helps With Inflow and Infiltration</a:t>
            </a:r>
          </a:p>
          <a:p>
            <a:r>
              <a:rPr lang="en-US" dirty="0" smtClean="0"/>
              <a:t>Stadium and Old 63  Intersection Improvements</a:t>
            </a:r>
          </a:p>
          <a:p>
            <a:r>
              <a:rPr lang="en-US" dirty="0" smtClean="0"/>
              <a:t>Walnut and Ann </a:t>
            </a:r>
            <a:r>
              <a:rPr lang="en-US" dirty="0" err="1" smtClean="0"/>
              <a:t>Bioretention</a:t>
            </a:r>
            <a:r>
              <a:rPr lang="en-US" dirty="0" smtClean="0"/>
              <a:t> 1</a:t>
            </a:r>
          </a:p>
          <a:p>
            <a:pPr lvl="1"/>
            <a:r>
              <a:rPr lang="en-US" dirty="0" err="1" smtClean="0"/>
              <a:t>Bioretention</a:t>
            </a:r>
            <a:r>
              <a:rPr lang="en-US" dirty="0" smtClean="0"/>
              <a:t> Cell Between Ann Street and Stephens Stables</a:t>
            </a:r>
          </a:p>
          <a:p>
            <a:pPr lvl="1"/>
            <a:r>
              <a:rPr lang="en-US" dirty="0" smtClean="0"/>
              <a:t>Cooperative Project w/ Stephens College</a:t>
            </a:r>
          </a:p>
          <a:p>
            <a:r>
              <a:rPr lang="en-US" dirty="0" smtClean="0"/>
              <a:t>Ordinances and Design Standards</a:t>
            </a:r>
          </a:p>
          <a:p>
            <a:pPr lvl="1"/>
            <a:r>
              <a:rPr lang="en-US" dirty="0" smtClean="0"/>
              <a:t>Redevelopment Rules are particularly pertinent to CAM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114800" y="968690"/>
            <a:ext cx="2687080" cy="5369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800" dirty="0"/>
              <a:t>but are not CAM Projects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5194" y="-19363"/>
            <a:ext cx="1878806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87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54009"/>
            <a:ext cx="7886700" cy="99417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Projects That Further CAM Goals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32579"/>
            <a:ext cx="7886700" cy="4363096"/>
          </a:xfrm>
        </p:spPr>
        <p:txBody>
          <a:bodyPr>
            <a:normAutofit fontScale="850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City Hall Redevelopment</a:t>
            </a:r>
          </a:p>
          <a:p>
            <a:pPr lvl="1"/>
            <a:r>
              <a:rPr lang="en-US" dirty="0" smtClean="0"/>
              <a:t>Includes Water Quality Improvements </a:t>
            </a:r>
          </a:p>
          <a:p>
            <a:pPr lvl="1"/>
            <a:r>
              <a:rPr lang="en-US" dirty="0" smtClean="0"/>
              <a:t>Also Flood Prevention Detention</a:t>
            </a:r>
          </a:p>
          <a:p>
            <a:r>
              <a:rPr lang="en-US" dirty="0" smtClean="0"/>
              <a:t>7</a:t>
            </a:r>
            <a:r>
              <a:rPr lang="en-US" baseline="30000" dirty="0" smtClean="0"/>
              <a:t>th</a:t>
            </a:r>
            <a:r>
              <a:rPr lang="en-US" dirty="0" smtClean="0"/>
              <a:t> and Walnut Parking Garage Water Quality Retrofit</a:t>
            </a:r>
          </a:p>
          <a:p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and Walnut Parking Lot Redevelopment</a:t>
            </a:r>
          </a:p>
          <a:p>
            <a:r>
              <a:rPr lang="en-US" dirty="0" smtClean="0"/>
              <a:t>Ameren Site Cleanup and Conveyance Relocation at Orr St.</a:t>
            </a:r>
          </a:p>
          <a:p>
            <a:pPr lvl="1"/>
            <a:r>
              <a:rPr lang="en-US" dirty="0" smtClean="0"/>
              <a:t>Ameren removed contaminated soil</a:t>
            </a:r>
          </a:p>
          <a:p>
            <a:pPr lvl="1"/>
            <a:r>
              <a:rPr lang="en-US" dirty="0" smtClean="0"/>
              <a:t>Relocated (thus rebuilding) Storm Drain Through Site</a:t>
            </a:r>
          </a:p>
          <a:p>
            <a:r>
              <a:rPr lang="en-US" dirty="0" smtClean="0"/>
              <a:t>Trunk Sewer Main Rehabilitation/Replacement</a:t>
            </a:r>
          </a:p>
          <a:p>
            <a:pPr lvl="1"/>
            <a:r>
              <a:rPr lang="en-US" dirty="0" smtClean="0"/>
              <a:t>Reduces Overflows</a:t>
            </a:r>
          </a:p>
          <a:p>
            <a:pPr lvl="1"/>
            <a:r>
              <a:rPr lang="en-US" dirty="0" smtClean="0"/>
              <a:t>Reduces Inflow and Infiltration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191000" y="868435"/>
            <a:ext cx="2567116" cy="8417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800" dirty="0"/>
              <a:t>but are not CAM Projects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5194" y="32021"/>
            <a:ext cx="1878806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032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Initiation of </a:t>
            </a:r>
            <a:r>
              <a:rPr lang="en-US" dirty="0" err="1" smtClean="0"/>
              <a:t>Hinkson</a:t>
            </a:r>
            <a:r>
              <a:rPr lang="en-US" dirty="0" smtClean="0"/>
              <a:t> CAM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EPA, DNR, City, County, and University agreed to address </a:t>
            </a:r>
            <a:r>
              <a:rPr lang="en-US" dirty="0" err="1" smtClean="0"/>
              <a:t>Hinkson</a:t>
            </a:r>
            <a:r>
              <a:rPr lang="en-US" dirty="0" smtClean="0"/>
              <a:t> Impairments through Collaborative Adaptive Management (CAM) in 2011</a:t>
            </a:r>
          </a:p>
          <a:p>
            <a:pPr lvl="1"/>
            <a:r>
              <a:rPr lang="en-US" dirty="0" smtClean="0"/>
              <a:t>CAM is well suited to uncertainties of this situation</a:t>
            </a:r>
          </a:p>
          <a:p>
            <a:pPr lvl="1"/>
            <a:r>
              <a:rPr lang="en-US" dirty="0" smtClean="0"/>
              <a:t>CAM is used in other environmental applications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This is the first CAM process used to address a situation for which a TMDL is supposed to be issued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5194" y="0"/>
            <a:ext cx="1878806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274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52400"/>
            <a:ext cx="7886700" cy="57468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Hinkson</a:t>
            </a:r>
            <a:r>
              <a:rPr lang="en-US" dirty="0" smtClean="0"/>
              <a:t> CAM includes 3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875368"/>
            <a:ext cx="7886700" cy="5830231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Stakeholder Committee</a:t>
            </a:r>
          </a:p>
          <a:p>
            <a:pPr lvl="1"/>
            <a:r>
              <a:rPr lang="en-US" dirty="0" smtClean="0"/>
              <a:t>Made up of local interested parties steer the process</a:t>
            </a:r>
          </a:p>
          <a:p>
            <a:pPr lvl="2"/>
            <a:r>
              <a:rPr lang="en-US" dirty="0" smtClean="0"/>
              <a:t>Private Lands</a:t>
            </a:r>
          </a:p>
          <a:p>
            <a:pPr lvl="2"/>
            <a:r>
              <a:rPr lang="en-US" dirty="0" smtClean="0"/>
              <a:t>Business</a:t>
            </a:r>
          </a:p>
          <a:p>
            <a:pPr lvl="2"/>
            <a:r>
              <a:rPr lang="en-US" dirty="0" smtClean="0"/>
              <a:t>Environmental</a:t>
            </a:r>
          </a:p>
          <a:p>
            <a:pPr lvl="2"/>
            <a:r>
              <a:rPr lang="en-US" dirty="0" smtClean="0"/>
              <a:t>Education</a:t>
            </a:r>
          </a:p>
          <a:p>
            <a:pPr lvl="2"/>
            <a:r>
              <a:rPr lang="en-US" dirty="0" smtClean="0"/>
              <a:t>Local Government</a:t>
            </a:r>
          </a:p>
          <a:p>
            <a:r>
              <a:rPr lang="en-US" dirty="0" smtClean="0"/>
              <a:t>Science Team</a:t>
            </a:r>
          </a:p>
          <a:p>
            <a:pPr lvl="1"/>
            <a:r>
              <a:rPr lang="en-US" dirty="0" smtClean="0"/>
              <a:t>Includes USGS, Department of Conservation, MU, DNR, EPA, Private Consultant</a:t>
            </a:r>
          </a:p>
          <a:p>
            <a:pPr lvl="1"/>
            <a:r>
              <a:rPr lang="en-US" dirty="0" smtClean="0"/>
              <a:t>To advise and make recommendations regarding technical issues</a:t>
            </a:r>
          </a:p>
          <a:p>
            <a:pPr lvl="2"/>
            <a:r>
              <a:rPr lang="en-US" dirty="0" smtClean="0"/>
              <a:t>How to address things that may cause the impairment</a:t>
            </a:r>
          </a:p>
          <a:p>
            <a:pPr lvl="2"/>
            <a:r>
              <a:rPr lang="en-US" dirty="0" smtClean="0"/>
              <a:t>Things to study </a:t>
            </a:r>
          </a:p>
          <a:p>
            <a:pPr lvl="2"/>
            <a:r>
              <a:rPr lang="en-US" dirty="0" smtClean="0"/>
              <a:t>Structure of studies</a:t>
            </a:r>
          </a:p>
          <a:p>
            <a:r>
              <a:rPr lang="en-US" dirty="0" smtClean="0"/>
              <a:t>Action Team</a:t>
            </a:r>
          </a:p>
          <a:p>
            <a:pPr lvl="1"/>
            <a:r>
              <a:rPr lang="en-US" dirty="0" smtClean="0"/>
              <a:t>MS4 Partners (City, County, MU), Boone County Regional Sewer District, </a:t>
            </a:r>
            <a:r>
              <a:rPr lang="en-US" dirty="0" err="1" smtClean="0"/>
              <a:t>MoDOT</a:t>
            </a:r>
            <a:endParaRPr lang="en-US" dirty="0" smtClean="0"/>
          </a:p>
          <a:p>
            <a:pPr lvl="1"/>
            <a:r>
              <a:rPr lang="en-US" dirty="0" smtClean="0"/>
              <a:t>To recommends</a:t>
            </a:r>
          </a:p>
          <a:p>
            <a:pPr lvl="2"/>
            <a:r>
              <a:rPr lang="en-US" dirty="0" smtClean="0"/>
              <a:t>Ways to address things that may cause impairment</a:t>
            </a:r>
          </a:p>
          <a:p>
            <a:pPr lvl="2"/>
            <a:r>
              <a:rPr lang="en-US" dirty="0" smtClean="0"/>
              <a:t>Project Structure</a:t>
            </a:r>
          </a:p>
          <a:p>
            <a:pPr lvl="2"/>
            <a:r>
              <a:rPr lang="en-US" dirty="0" smtClean="0"/>
              <a:t>Project Estimates</a:t>
            </a:r>
          </a:p>
          <a:p>
            <a:pPr lvl="2"/>
            <a:r>
              <a:rPr lang="en-US" dirty="0" smtClean="0"/>
              <a:t>Steering Projects through the 3 main entities (City, County, MU)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6739" y="4119"/>
            <a:ext cx="1878806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249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16037"/>
            <a:ext cx="7886700" cy="994172"/>
          </a:xfrm>
        </p:spPr>
        <p:txBody>
          <a:bodyPr/>
          <a:lstStyle/>
          <a:p>
            <a:r>
              <a:rPr lang="en-US" dirty="0" smtClean="0"/>
              <a:t>Official CAM Projects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362200"/>
            <a:ext cx="7886700" cy="262350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Physical Habitat Assessment	</a:t>
            </a:r>
          </a:p>
          <a:p>
            <a:pPr lvl="1"/>
            <a:r>
              <a:rPr lang="en-US" dirty="0" smtClean="0"/>
              <a:t>Assessment of Stream Conditions, Geometry, and Habitat from the mouth at </a:t>
            </a:r>
            <a:r>
              <a:rPr lang="en-US" dirty="0" err="1" smtClean="0"/>
              <a:t>Perche</a:t>
            </a:r>
            <a:r>
              <a:rPr lang="en-US" dirty="0" smtClean="0"/>
              <a:t> Creek to northeast of Hallsville</a:t>
            </a:r>
          </a:p>
          <a:p>
            <a:pPr lvl="2"/>
            <a:r>
              <a:rPr lang="en-US" dirty="0" smtClean="0"/>
              <a:t>See website above for GIS tool which incorporates findings</a:t>
            </a:r>
          </a:p>
          <a:p>
            <a:r>
              <a:rPr lang="en-US" dirty="0" smtClean="0"/>
              <a:t>Forum Nature Area Level Spreader</a:t>
            </a:r>
          </a:p>
          <a:p>
            <a:pPr lvl="1"/>
            <a:r>
              <a:rPr lang="en-US" dirty="0" smtClean="0"/>
              <a:t>Install a device to spread runoff from ~120 acres over an area of </a:t>
            </a:r>
            <a:r>
              <a:rPr lang="en-US" dirty="0" err="1" smtClean="0"/>
              <a:t>Hinkson</a:t>
            </a:r>
            <a:r>
              <a:rPr lang="en-US" dirty="0" smtClean="0"/>
              <a:t> Floodplain in Forum Nature Area</a:t>
            </a:r>
          </a:p>
          <a:p>
            <a:pPr lvl="2"/>
            <a:r>
              <a:rPr lang="en-US" dirty="0" smtClean="0"/>
              <a:t>Efficacy is being studied</a:t>
            </a:r>
          </a:p>
          <a:p>
            <a:pPr lvl="2"/>
            <a:r>
              <a:rPr lang="en-US" dirty="0" smtClean="0"/>
              <a:t>Project includes riparian restoration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62000" y="1522991"/>
            <a:ext cx="7531208" cy="39952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Information is available at  </a:t>
            </a:r>
            <a:r>
              <a:rPr lang="en-US" sz="1800" dirty="0">
                <a:hlinkClick r:id="rId2"/>
              </a:rPr>
              <a:t>http://www.helpthehinkson.org/CAMProjects.htm</a:t>
            </a:r>
            <a:endParaRPr lang="en-US" sz="1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5194" y="-1574"/>
            <a:ext cx="1878806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17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Official CAM Projects, cont.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Flow and Sediment Study</a:t>
            </a:r>
          </a:p>
          <a:p>
            <a:pPr lvl="1"/>
            <a:r>
              <a:rPr lang="en-US" dirty="0" smtClean="0"/>
              <a:t>Studied flow and sediment yields at 5 sites along </a:t>
            </a:r>
            <a:r>
              <a:rPr lang="en-US" dirty="0" err="1" smtClean="0"/>
              <a:t>Hinkson</a:t>
            </a:r>
            <a:r>
              <a:rPr lang="en-US" dirty="0" smtClean="0"/>
              <a:t>, from rural to urban</a:t>
            </a:r>
          </a:p>
          <a:p>
            <a:pPr lvl="2"/>
            <a:r>
              <a:rPr lang="en-US" dirty="0" smtClean="0"/>
              <a:t>Sediment Concentration dropped from rural to rural/urban interface</a:t>
            </a:r>
          </a:p>
          <a:p>
            <a:pPr lvl="2"/>
            <a:r>
              <a:rPr lang="en-US" dirty="0" smtClean="0"/>
              <a:t>Concentrations rose from rural/urban interface to outlet</a:t>
            </a:r>
          </a:p>
          <a:p>
            <a:pPr marL="342900" lvl="1" indent="0">
              <a:buNone/>
            </a:pPr>
            <a:endParaRPr lang="en-US" dirty="0" smtClean="0"/>
          </a:p>
          <a:p>
            <a:r>
              <a:rPr lang="en-US" dirty="0" smtClean="0"/>
              <a:t>El Chaparral Riparian Restoration</a:t>
            </a:r>
          </a:p>
          <a:p>
            <a:pPr lvl="1"/>
            <a:r>
              <a:rPr lang="en-US" dirty="0" smtClean="0"/>
              <a:t>Restoring riparian vegetation and function to a decommissioned sewer treatment site.</a:t>
            </a:r>
          </a:p>
          <a:p>
            <a:pPr lvl="2"/>
            <a:r>
              <a:rPr lang="en-US" dirty="0" smtClean="0"/>
              <a:t>Work began in 2017</a:t>
            </a:r>
          </a:p>
          <a:p>
            <a:pPr lvl="2"/>
            <a:r>
              <a:rPr lang="en-US" dirty="0" smtClean="0"/>
              <a:t>Construction and Seeding expected to be complete this spring</a:t>
            </a:r>
          </a:p>
          <a:p>
            <a:pPr lvl="2"/>
            <a:endParaRPr lang="en-US" dirty="0"/>
          </a:p>
          <a:p>
            <a:r>
              <a:rPr lang="en-US" dirty="0" smtClean="0"/>
              <a:t>Additional Sampling of Macro-invertebrates by DNR</a:t>
            </a:r>
          </a:p>
          <a:p>
            <a:pPr lvl="1"/>
            <a:r>
              <a:rPr lang="en-US" dirty="0" smtClean="0"/>
              <a:t>5 years of additional sampling every spring and fall from 2012 to present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9095" y="0"/>
            <a:ext cx="1878806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087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Official CAM Projects, cont.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Various Interpretive and Strategy Tools Produced</a:t>
            </a:r>
          </a:p>
          <a:p>
            <a:pPr lvl="1"/>
            <a:r>
              <a:rPr lang="en-US" dirty="0" smtClean="0"/>
              <a:t>Science Team’s Conceptual Model to help tease-out expected effects of changes in </a:t>
            </a:r>
            <a:r>
              <a:rPr lang="en-US" dirty="0" err="1" smtClean="0"/>
              <a:t>Hinkson</a:t>
            </a:r>
            <a:r>
              <a:rPr lang="en-US" dirty="0" smtClean="0"/>
              <a:t> Watershed</a:t>
            </a:r>
          </a:p>
          <a:p>
            <a:pPr lvl="1"/>
            <a:r>
              <a:rPr lang="en-US" dirty="0" smtClean="0"/>
              <a:t>Physical Habitat Assessment GIS Tool</a:t>
            </a:r>
          </a:p>
          <a:p>
            <a:pPr lvl="1"/>
            <a:r>
              <a:rPr lang="en-US" dirty="0" err="1" smtClean="0"/>
              <a:t>Hinkson</a:t>
            </a:r>
            <a:r>
              <a:rPr lang="en-US" dirty="0" smtClean="0"/>
              <a:t> Creek at a Glance </a:t>
            </a:r>
            <a:r>
              <a:rPr lang="en-US" dirty="0" err="1" smtClean="0"/>
              <a:t>StoryMap</a:t>
            </a:r>
            <a:endParaRPr lang="en-US" dirty="0" smtClean="0"/>
          </a:p>
          <a:p>
            <a:pPr lvl="1"/>
            <a:r>
              <a:rPr lang="en-US" dirty="0" err="1" smtClean="0"/>
              <a:t>Hinkson</a:t>
            </a:r>
            <a:r>
              <a:rPr lang="en-US" dirty="0" smtClean="0"/>
              <a:t> Virtual Tour </a:t>
            </a:r>
          </a:p>
          <a:p>
            <a:pPr lvl="1"/>
            <a:r>
              <a:rPr lang="en-US" dirty="0" smtClean="0"/>
              <a:t>Summary of Missouri University Master Plan (as it relates to </a:t>
            </a:r>
            <a:r>
              <a:rPr lang="en-US" dirty="0" err="1" smtClean="0"/>
              <a:t>Hinkson</a:t>
            </a:r>
            <a:r>
              <a:rPr lang="en-US" dirty="0" smtClean="0"/>
              <a:t> Creek)</a:t>
            </a:r>
          </a:p>
          <a:p>
            <a:pPr lvl="1"/>
            <a:r>
              <a:rPr lang="en-US" dirty="0" smtClean="0"/>
              <a:t>Science Strategy Document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5194" y="0"/>
            <a:ext cx="1878806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962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Possible CAM Efforts Under </a:t>
            </a:r>
            <a:br>
              <a:rPr lang="en-US" sz="3000" dirty="0"/>
            </a:br>
            <a:r>
              <a:rPr lang="en-US" sz="3000" dirty="0"/>
              <a:t>Consideration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61504"/>
            <a:ext cx="7886700" cy="367309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Stakeholders Recently Voted to Explore These Actions</a:t>
            </a:r>
          </a:p>
          <a:p>
            <a:pPr lvl="1"/>
            <a:r>
              <a:rPr lang="en-US" dirty="0" smtClean="0"/>
              <a:t>Stream Stabilization Projects</a:t>
            </a:r>
          </a:p>
          <a:p>
            <a:pPr lvl="2"/>
            <a:r>
              <a:rPr lang="en-US" dirty="0" smtClean="0"/>
              <a:t>Halt production of sediment from in-stream</a:t>
            </a:r>
          </a:p>
          <a:p>
            <a:pPr lvl="2"/>
            <a:r>
              <a:rPr lang="en-US" dirty="0" smtClean="0"/>
              <a:t>Replace eroded sections with better habitat</a:t>
            </a:r>
          </a:p>
          <a:p>
            <a:pPr lvl="1"/>
            <a:r>
              <a:rPr lang="en-US" dirty="0" smtClean="0"/>
              <a:t>Additional Macro-invertebrate studies</a:t>
            </a:r>
          </a:p>
          <a:p>
            <a:pPr lvl="2"/>
            <a:r>
              <a:rPr lang="en-US" dirty="0" smtClean="0"/>
              <a:t>Mine existing data for clues regarding cause of impairment</a:t>
            </a:r>
          </a:p>
          <a:p>
            <a:pPr lvl="2"/>
            <a:r>
              <a:rPr lang="en-US" dirty="0" smtClean="0"/>
              <a:t>Do more focused samplings</a:t>
            </a:r>
          </a:p>
          <a:p>
            <a:pPr lvl="1"/>
            <a:r>
              <a:rPr lang="en-US" dirty="0" smtClean="0"/>
              <a:t>Grade Control Program</a:t>
            </a:r>
          </a:p>
          <a:p>
            <a:pPr lvl="2"/>
            <a:r>
              <a:rPr lang="en-US" dirty="0" smtClean="0"/>
              <a:t>Install grade controls to stop channels from incising more</a:t>
            </a:r>
          </a:p>
          <a:p>
            <a:pPr lvl="1"/>
            <a:r>
              <a:rPr lang="en-US" dirty="0" smtClean="0"/>
              <a:t>Riparian Restoration on Public Properties</a:t>
            </a:r>
          </a:p>
          <a:p>
            <a:pPr lvl="1"/>
            <a:r>
              <a:rPr lang="en-US" dirty="0" smtClean="0"/>
              <a:t>Prioritize Various Science Team Suggestions for More Study</a:t>
            </a:r>
          </a:p>
          <a:p>
            <a:pPr lvl="1"/>
            <a:r>
              <a:rPr lang="en-US" dirty="0" smtClean="0"/>
              <a:t>Pursue Funding Through USDA Regional Conservation Partnership Program for rural properties in the watershed</a:t>
            </a:r>
          </a:p>
          <a:p>
            <a:pPr lvl="2"/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7253" y="0"/>
            <a:ext cx="1878806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763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Projects That Further CAM Goals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49881"/>
            <a:ext cx="7886700" cy="367309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2850" dirty="0"/>
              <a:t>MS4 Partners work on many projects which benefit </a:t>
            </a:r>
          </a:p>
          <a:p>
            <a:pPr marL="0" indent="0">
              <a:buNone/>
            </a:pPr>
            <a:r>
              <a:rPr lang="en-US" sz="2850" dirty="0" err="1"/>
              <a:t>Hinkson</a:t>
            </a:r>
            <a:r>
              <a:rPr lang="en-US" sz="2850" dirty="0"/>
              <a:t> Creek but are not official CAM projects.</a:t>
            </a:r>
          </a:p>
          <a:p>
            <a:r>
              <a:rPr lang="en-US" dirty="0" smtClean="0"/>
              <a:t>Projects for other purposes with </a:t>
            </a:r>
            <a:r>
              <a:rPr lang="en-US" dirty="0" err="1" smtClean="0"/>
              <a:t>stormwater</a:t>
            </a:r>
            <a:r>
              <a:rPr lang="en-US" dirty="0" smtClean="0"/>
              <a:t> components that the </a:t>
            </a:r>
            <a:r>
              <a:rPr lang="en-US" dirty="0" err="1" smtClean="0"/>
              <a:t>Stormwater</a:t>
            </a:r>
            <a:r>
              <a:rPr lang="en-US" dirty="0" smtClean="0"/>
              <a:t> Utility agreed to help with in order to further CAM goals</a:t>
            </a:r>
          </a:p>
          <a:p>
            <a:pPr lvl="1"/>
            <a:r>
              <a:rPr lang="en-US" dirty="0" smtClean="0"/>
              <a:t>Compressed Natural Gas Fueling Site</a:t>
            </a:r>
          </a:p>
          <a:p>
            <a:pPr lvl="1"/>
            <a:r>
              <a:rPr lang="en-US" dirty="0" smtClean="0"/>
              <a:t>Lynn Cottages </a:t>
            </a:r>
            <a:r>
              <a:rPr lang="en-US" dirty="0" err="1" smtClean="0"/>
              <a:t>Stormwater</a:t>
            </a:r>
            <a:r>
              <a:rPr lang="en-US" dirty="0" smtClean="0"/>
              <a:t> Management </a:t>
            </a:r>
          </a:p>
          <a:p>
            <a:pPr lvl="1"/>
            <a:r>
              <a:rPr lang="en-US" dirty="0" smtClean="0"/>
              <a:t>Limerick Lakes Spillway Repair and Water Quality Retrofit</a:t>
            </a:r>
          </a:p>
          <a:p>
            <a:r>
              <a:rPr lang="en-US" dirty="0" smtClean="0"/>
              <a:t>Some projects are primarily to help meet MS4 goals (MS4 Goals and </a:t>
            </a:r>
            <a:r>
              <a:rPr lang="en-US" dirty="0" err="1" smtClean="0"/>
              <a:t>Hinkson</a:t>
            </a:r>
            <a:r>
              <a:rPr lang="en-US" dirty="0" smtClean="0"/>
              <a:t> Goals Overlap Significantly)</a:t>
            </a:r>
          </a:p>
          <a:p>
            <a:pPr lvl="1"/>
            <a:r>
              <a:rPr lang="en-US" dirty="0" smtClean="0"/>
              <a:t>Ordinances and Design Standards</a:t>
            </a:r>
          </a:p>
          <a:p>
            <a:pPr lvl="1"/>
            <a:r>
              <a:rPr lang="en-US" dirty="0" smtClean="0"/>
              <a:t>Best Management Practice Tracking Database</a:t>
            </a:r>
          </a:p>
          <a:p>
            <a:pPr lvl="2"/>
            <a:r>
              <a:rPr lang="en-US" dirty="0" smtClean="0"/>
              <a:t>Up to 500 Public and Private BMPs</a:t>
            </a:r>
            <a:endParaRPr lang="en-US" dirty="0"/>
          </a:p>
          <a:p>
            <a:r>
              <a:rPr lang="en-US" dirty="0" smtClean="0"/>
              <a:t>Some projects are going to be done anyway for other purposes but have a potentially good effect on </a:t>
            </a:r>
            <a:r>
              <a:rPr lang="en-US" dirty="0" err="1" smtClean="0"/>
              <a:t>Hinkson</a:t>
            </a:r>
            <a:r>
              <a:rPr lang="en-US" dirty="0" smtClean="0"/>
              <a:t> Creek</a:t>
            </a:r>
          </a:p>
          <a:p>
            <a:pPr lvl="1"/>
            <a:r>
              <a:rPr lang="en-US" dirty="0" smtClean="0"/>
              <a:t>Sanitary Sewer Projects</a:t>
            </a:r>
          </a:p>
          <a:p>
            <a:pPr lvl="1"/>
            <a:r>
              <a:rPr lang="en-US" dirty="0" smtClean="0"/>
              <a:t>Stadium and Old 63 Intersection Improvements</a:t>
            </a:r>
          </a:p>
          <a:p>
            <a:pPr marL="685800" lvl="2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96230" y="878280"/>
            <a:ext cx="5559048" cy="753666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800" dirty="0"/>
              <a:t>but are not CAM Projects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5194" y="-2187"/>
            <a:ext cx="1878806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031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Projects That Further CAM Goals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0017" y="2125266"/>
            <a:ext cx="7886700" cy="4351734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 Native Plantings in Rights-of-Way</a:t>
            </a:r>
          </a:p>
          <a:p>
            <a:pPr lvl="1"/>
            <a:r>
              <a:rPr lang="en-US" dirty="0" smtClean="0"/>
              <a:t>East Broadway Native Plantings in Right of Way</a:t>
            </a:r>
          </a:p>
          <a:p>
            <a:pPr lvl="1"/>
            <a:r>
              <a:rPr lang="en-US" dirty="0" smtClean="0"/>
              <a:t>South Providence Native Plantings in Right of Way</a:t>
            </a:r>
          </a:p>
          <a:p>
            <a:r>
              <a:rPr lang="en-US" dirty="0" smtClean="0"/>
              <a:t>Improved Storage at Landfill East Lake ~ 100 acre drainage area</a:t>
            </a:r>
          </a:p>
          <a:p>
            <a:pPr lvl="1"/>
            <a:r>
              <a:rPr lang="en-US" dirty="0" smtClean="0"/>
              <a:t>Retrofitted Dam so Lake Holds More Water </a:t>
            </a:r>
          </a:p>
          <a:p>
            <a:pPr lvl="2"/>
            <a:r>
              <a:rPr lang="en-US" dirty="0" smtClean="0"/>
              <a:t>Added Channel Protection Detention</a:t>
            </a:r>
          </a:p>
          <a:p>
            <a:pPr lvl="2"/>
            <a:r>
              <a:rPr lang="en-US" dirty="0" smtClean="0"/>
              <a:t>Water also used to help generate gas in Landfill</a:t>
            </a:r>
          </a:p>
          <a:p>
            <a:r>
              <a:rPr lang="en-US" dirty="0" err="1" smtClean="0"/>
              <a:t>Stormwater</a:t>
            </a:r>
            <a:r>
              <a:rPr lang="en-US" dirty="0" smtClean="0"/>
              <a:t> Best Management Practice (BMP) Tracking Database</a:t>
            </a:r>
          </a:p>
          <a:p>
            <a:pPr lvl="1"/>
            <a:r>
              <a:rPr lang="en-US" dirty="0" smtClean="0"/>
              <a:t>Helps ensure private as well as public BMPs are maintained</a:t>
            </a:r>
          </a:p>
          <a:p>
            <a:pPr lvl="1"/>
            <a:r>
              <a:rPr lang="en-US" dirty="0" smtClean="0"/>
              <a:t>~500 BMPs installed so far in the City</a:t>
            </a:r>
          </a:p>
          <a:p>
            <a:r>
              <a:rPr lang="en-US" dirty="0" smtClean="0"/>
              <a:t> 10</a:t>
            </a:r>
            <a:r>
              <a:rPr lang="en-US" baseline="30000" dirty="0" smtClean="0"/>
              <a:t>th</a:t>
            </a:r>
            <a:r>
              <a:rPr lang="en-US" dirty="0" smtClean="0"/>
              <a:t> and Broadway Improved Tree Planter</a:t>
            </a:r>
          </a:p>
          <a:p>
            <a:pPr lvl="1"/>
            <a:r>
              <a:rPr lang="en-US" dirty="0" smtClean="0"/>
              <a:t>Improvement is using the planter to filter </a:t>
            </a:r>
            <a:r>
              <a:rPr lang="en-US" dirty="0" err="1" smtClean="0"/>
              <a:t>stormwater</a:t>
            </a:r>
            <a:endParaRPr lang="en-US" dirty="0" smtClean="0"/>
          </a:p>
          <a:p>
            <a:pPr lvl="1"/>
            <a:r>
              <a:rPr lang="en-US" dirty="0" smtClean="0"/>
              <a:t>“Suspended pavement” allows  the tree to extend roots under the parking area</a:t>
            </a:r>
          </a:p>
          <a:p>
            <a:r>
              <a:rPr lang="en-US" dirty="0" smtClean="0"/>
              <a:t>3M Wetland including wet detention pond for trail project</a:t>
            </a:r>
          </a:p>
          <a:p>
            <a:pPr lvl="1"/>
            <a:r>
              <a:rPr lang="en-US" dirty="0" smtClean="0"/>
              <a:t>More than 100 acres of runoff goes through wetland</a:t>
            </a:r>
          </a:p>
          <a:p>
            <a:pPr lvl="1"/>
            <a:r>
              <a:rPr lang="en-US" dirty="0" smtClean="0"/>
              <a:t>Wet detention on north end helps clean water from commercial area before entering wetland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343400" y="813906"/>
            <a:ext cx="2477240" cy="8417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800" dirty="0"/>
              <a:t>but are not CAM Projects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5194" y="-8238"/>
            <a:ext cx="1878806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485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1550</TotalTime>
  <Words>876</Words>
  <Application>Microsoft Office PowerPoint</Application>
  <PresentationFormat>On-screen Show (4:3)</PresentationFormat>
  <Paragraphs>139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Hinkson Creek Collaborative Adaptive Management (CAM) Process</vt:lpstr>
      <vt:lpstr>Initiation of Hinkson CAM </vt:lpstr>
      <vt:lpstr>Hinkson CAM includes 3 Groups</vt:lpstr>
      <vt:lpstr>Official CAM Projects </vt:lpstr>
      <vt:lpstr>Official CAM Projects, cont. </vt:lpstr>
      <vt:lpstr>Official CAM Projects, cont. </vt:lpstr>
      <vt:lpstr>Possible CAM Efforts Under  Consideration</vt:lpstr>
      <vt:lpstr>Projects That Further CAM Goals </vt:lpstr>
      <vt:lpstr>Projects That Further CAM Goals </vt:lpstr>
      <vt:lpstr>Projects That Further CAM Goals</vt:lpstr>
      <vt:lpstr>Projects That Further CAM Goals</vt:lpstr>
    </vt:vector>
  </TitlesOfParts>
  <Company>City of Columbia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Hinkson Collaborative Adaptive Management (CAM) to address</dc:title>
  <dc:creator>TEWELLMA</dc:creator>
  <cp:lastModifiedBy>TEWELLMA</cp:lastModifiedBy>
  <cp:revision>40</cp:revision>
  <cp:lastPrinted>2018-02-06T21:46:09Z</cp:lastPrinted>
  <dcterms:created xsi:type="dcterms:W3CDTF">2018-02-05T20:59:14Z</dcterms:created>
  <dcterms:modified xsi:type="dcterms:W3CDTF">2018-02-13T22:34:07Z</dcterms:modified>
</cp:coreProperties>
</file>