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58" r:id="rId4"/>
    <p:sldId id="263" r:id="rId5"/>
    <p:sldId id="260" r:id="rId6"/>
    <p:sldId id="262" r:id="rId7"/>
    <p:sldId id="261" r:id="rId8"/>
    <p:sldId id="264" r:id="rId9"/>
    <p:sldId id="259" r:id="rId10"/>
    <p:sldId id="265" r:id="rId11"/>
    <p:sldId id="266" r:id="rId12"/>
  </p:sldIdLst>
  <p:sldSz cx="9144000" cy="6858000" type="screen4x3"/>
  <p:notesSz cx="7010400" cy="9296400"/>
  <p:embeddedFontLs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00163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77836" autoAdjust="0"/>
  </p:normalViewPr>
  <p:slideViewPr>
    <p:cSldViewPr>
      <p:cViewPr>
        <p:scale>
          <a:sx n="90" d="100"/>
          <a:sy n="90" d="100"/>
        </p:scale>
        <p:origin x="-7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796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4C89B69-1240-42E2-BEED-10D2550F43B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677CBC-E5E6-48DB-B1AD-CBB0E15BC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7727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77CBC-E5E6-48DB-B1AD-CBB0E15BCA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2459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77CBC-E5E6-48DB-B1AD-CBB0E15BCA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2812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77CBC-E5E6-48DB-B1AD-CBB0E15BCA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0877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77CBC-E5E6-48DB-B1AD-CBB0E15BCA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2812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77CBC-E5E6-48DB-B1AD-CBB0E15BCA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4117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232613-F2B3-4F10-B318-0C7E5DA1504D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77CBC-E5E6-48DB-B1AD-CBB0E15BCA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9981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77CBC-E5E6-48DB-B1AD-CBB0E15BCA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7172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77CBC-E5E6-48DB-B1AD-CBB0E15BCA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2361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77CBC-E5E6-48DB-B1AD-CBB0E15BCA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43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77CBC-E5E6-48DB-B1AD-CBB0E15BCA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3044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15A05-281A-4DC9-94C5-B6724A6CA9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7189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0A7EB-3DF7-499C-8C44-6A60889904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11696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2288" y="1196975"/>
            <a:ext cx="2271712" cy="4929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388" y="1196975"/>
            <a:ext cx="6667500" cy="4929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EEDA8-1895-4CDB-8488-A3C6E608BF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0167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0640F-7F28-43E1-BD58-61D2E95DA6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1477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3E5F2-034C-4F63-AAFD-FAEB534097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65542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DF4C8-D085-42DD-B710-7E9E685839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0755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DFF2A-01A0-45C0-BA95-8A95467C98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58154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40BAD-0A8C-4592-ADBE-038346B086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33739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BB03A-42A8-4012-9AF5-3A60B9D59F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91354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C0D09-89F6-497F-AD89-630AE7D8A9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08779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FF1D4-E5AE-4A30-A7D5-838F03E7D5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5717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388" y="1196975"/>
            <a:ext cx="909161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0836074-E1F5-4C9D-A7D5-7D74B2CE38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1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25908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3048000" y="915988"/>
            <a:ext cx="1371600" cy="0"/>
          </a:xfrm>
          <a:prstGeom prst="line">
            <a:avLst/>
          </a:prstGeom>
          <a:ln w="53975">
            <a:solidFill>
              <a:srgbClr val="FBD4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419600" y="915988"/>
            <a:ext cx="1371600" cy="0"/>
          </a:xfrm>
          <a:prstGeom prst="line">
            <a:avLst/>
          </a:prstGeom>
          <a:ln w="53975">
            <a:solidFill>
              <a:srgbClr val="2E79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5791200" y="914400"/>
            <a:ext cx="1371600" cy="0"/>
          </a:xfrm>
          <a:prstGeom prst="line">
            <a:avLst/>
          </a:prstGeom>
          <a:ln w="53975">
            <a:solidFill>
              <a:srgbClr val="8C56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7162800" y="914400"/>
            <a:ext cx="1371600" cy="0"/>
          </a:xfrm>
          <a:prstGeom prst="line">
            <a:avLst/>
          </a:prstGeom>
          <a:ln w="53975">
            <a:solidFill>
              <a:srgbClr val="609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5"/>
          <p:cNvSpPr>
            <a:spLocks noChangeArrowheads="1"/>
          </p:cNvSpPr>
          <p:nvPr/>
        </p:nvSpPr>
        <p:spPr bwMode="auto">
          <a:xfrm>
            <a:off x="684028" y="1447800"/>
            <a:ext cx="77724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coli </a:t>
            </a:r>
            <a:r>
              <a:rPr lang="en-US" altLang="en-US" sz="4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Hinkson Creek</a:t>
            </a:r>
            <a:endParaRPr lang="en-US" altLang="en-US" sz="44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26"/>
          <p:cNvSpPr>
            <a:spLocks noChangeArrowheads="1"/>
          </p:cNvSpPr>
          <p:nvPr/>
        </p:nvSpPr>
        <p:spPr bwMode="auto">
          <a:xfrm>
            <a:off x="703521" y="2979410"/>
            <a:ext cx="3886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dirty="0" smtClean="0"/>
              <a:t>Lynn Milberg</a:t>
            </a:r>
          </a:p>
          <a:p>
            <a:pPr eaLnBrk="1" hangingPunct="1">
              <a:buFontTx/>
              <a:buNone/>
            </a:pPr>
            <a:r>
              <a:rPr lang="en-US" altLang="en-US" sz="2000" dirty="0" smtClean="0"/>
              <a:t>Water Quality Monitoring Section </a:t>
            </a:r>
          </a:p>
          <a:p>
            <a:pPr eaLnBrk="1" hangingPunct="1">
              <a:buFontTx/>
              <a:buNone/>
            </a:pPr>
            <a:r>
              <a:rPr lang="en-US" altLang="en-US" sz="2000" dirty="0" smtClean="0"/>
              <a:t>Environmental Services Program</a:t>
            </a:r>
          </a:p>
          <a:p>
            <a:pPr eaLnBrk="1" hangingPunct="1">
              <a:buFontTx/>
              <a:buNone/>
            </a:pPr>
            <a:endParaRPr lang="en-US" altLang="en-US" sz="2800" dirty="0"/>
          </a:p>
          <a:p>
            <a:pPr eaLnBrk="1" hangingPunct="1">
              <a:buFontTx/>
              <a:buNone/>
            </a:pPr>
            <a:endParaRPr lang="en-US" altLang="en-US" sz="2800" dirty="0"/>
          </a:p>
        </p:txBody>
      </p:sp>
      <p:sp>
        <p:nvSpPr>
          <p:cNvPr id="2052" name="Line 28"/>
          <p:cNvSpPr>
            <a:spLocks noChangeShapeType="1"/>
          </p:cNvSpPr>
          <p:nvPr/>
        </p:nvSpPr>
        <p:spPr bwMode="auto">
          <a:xfrm>
            <a:off x="762000" y="2590800"/>
            <a:ext cx="769442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75028" y="2979410"/>
            <a:ext cx="358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Trish Rielly</a:t>
            </a:r>
          </a:p>
          <a:p>
            <a:r>
              <a:rPr lang="en-US" sz="2000" dirty="0" smtClean="0"/>
              <a:t>Monitoring and Assessment Unit</a:t>
            </a:r>
          </a:p>
          <a:p>
            <a:r>
              <a:rPr lang="en-US" sz="2000" dirty="0" smtClean="0"/>
              <a:t>Water Protection Program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42108" y="2128278"/>
            <a:ext cx="8659784" cy="260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224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086100"/>
            <a:ext cx="6172200" cy="685800"/>
          </a:xfrm>
        </p:spPr>
        <p:txBody>
          <a:bodyPr anchor="ctr"/>
          <a:lstStyle/>
          <a:p>
            <a:pPr marL="0" indent="0"/>
            <a:r>
              <a:rPr lang="en-US" sz="3200" dirty="0"/>
              <a:t>What must happen for </a:t>
            </a:r>
            <a:r>
              <a:rPr lang="en-US" sz="3200" dirty="0" err="1"/>
              <a:t>Hinkson</a:t>
            </a:r>
            <a:r>
              <a:rPr lang="en-US" sz="3200" dirty="0"/>
              <a:t> to be removed from the 303(d) list?</a:t>
            </a:r>
          </a:p>
        </p:txBody>
      </p:sp>
    </p:spTree>
    <p:extLst>
      <p:ext uri="{BB962C8B-B14F-4D97-AF65-F5344CB8AC3E}">
        <p14:creationId xmlns:p14="http://schemas.microsoft.com/office/powerpoint/2010/main" xmlns="" val="175619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42108" y="2128278"/>
            <a:ext cx="8659784" cy="260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88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447800"/>
            <a:ext cx="7010400" cy="3505200"/>
          </a:xfrm>
        </p:spPr>
        <p:txBody>
          <a:bodyPr/>
          <a:lstStyle/>
          <a:p>
            <a:r>
              <a:rPr lang="en-US" u="sng" dirty="0" smtClean="0"/>
              <a:t>Overview</a:t>
            </a:r>
          </a:p>
          <a:p>
            <a:pPr algn="l"/>
            <a:endParaRPr lang="en-US" sz="1600" dirty="0" smtClean="0"/>
          </a:p>
          <a:p>
            <a:pPr algn="l"/>
            <a:endParaRPr lang="en-US" sz="16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Why analyze for </a:t>
            </a:r>
            <a:r>
              <a:rPr lang="en-US" sz="2800" i="1" dirty="0" smtClean="0"/>
              <a:t>E. coli?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Hinkson Creek facts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How are the </a:t>
            </a:r>
            <a:r>
              <a:rPr lang="en-US" sz="2800" i="1" dirty="0" smtClean="0"/>
              <a:t>E. coli</a:t>
            </a:r>
            <a:r>
              <a:rPr lang="en-US" sz="2800" dirty="0" smtClean="0"/>
              <a:t> results assessed?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What does the future hold?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sp>
        <p:nvSpPr>
          <p:cNvPr id="11" name="Text Box 5"/>
          <p:cNvSpPr txBox="1"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3785652"/>
          </a:xfrm>
          <a:extLst/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sz="2400" i="1" u="sng" dirty="0" smtClean="0">
                <a:solidFill>
                  <a:schemeClr val="tx2"/>
                </a:solidFill>
                <a:latin typeface="+mn-lt"/>
              </a:rPr>
              <a:t>E. coli </a:t>
            </a:r>
            <a:r>
              <a:rPr lang="en-US" sz="2400" u="sng" dirty="0" smtClean="0">
                <a:solidFill>
                  <a:schemeClr val="tx2"/>
                </a:solidFill>
                <a:latin typeface="+mn-lt"/>
              </a:rPr>
              <a:t>is a good indicator bacteria because it is:</a:t>
            </a:r>
            <a:endParaRPr lang="en-US" sz="2400" u="sng" dirty="0" smtClean="0">
              <a:latin typeface="+mn-lt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000" dirty="0"/>
              <a:t>Absent or in low concentrations in uncontaminated waters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000" dirty="0" smtClean="0"/>
              <a:t>Present when pathogens are present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000" dirty="0" smtClean="0"/>
              <a:t>Present in higher numbers than pathogens in contaminated water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000" dirty="0" smtClean="0"/>
              <a:t>Survives longer in the environment than pathogens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000" dirty="0" smtClean="0"/>
              <a:t>Easy and safe to analyze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000" dirty="0" smtClean="0"/>
              <a:t>Rapid results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000" dirty="0" smtClean="0"/>
              <a:t>Inexpensive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000" dirty="0" smtClean="0"/>
              <a:t>Accurate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62600" y="4157441"/>
            <a:ext cx="13716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62800" y="4988793"/>
            <a:ext cx="1219200" cy="97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19400" y="4157441"/>
            <a:ext cx="1079500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14800" y="4876800"/>
            <a:ext cx="12557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7923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362200"/>
            <a:ext cx="8382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Hinkson has two stream reaches</a:t>
            </a:r>
          </a:p>
          <a:p>
            <a:pPr lvl="1"/>
            <a:endParaRPr lang="en-US" sz="14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Upstream of Providence (Hwy 163) – WBID 1008, 18.8 miles long</a:t>
            </a:r>
          </a:p>
          <a:p>
            <a:pPr lvl="1"/>
            <a:endParaRPr lang="en-US" sz="14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From Providence to the mouth – WBID 1007, 7.6 miles long</a:t>
            </a:r>
          </a:p>
          <a:p>
            <a:pPr lvl="1"/>
            <a:endParaRPr lang="en-US" sz="2000" dirty="0" smtClean="0"/>
          </a:p>
          <a:p>
            <a:r>
              <a:rPr lang="en-US" sz="2400" u="sng" dirty="0" smtClean="0"/>
              <a:t>Classification</a:t>
            </a:r>
          </a:p>
          <a:p>
            <a:pPr lvl="1"/>
            <a:endParaRPr lang="en-US" sz="14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WBID 1008 – Class C, whole body contact A (WBC-A)</a:t>
            </a:r>
          </a:p>
          <a:p>
            <a:pPr lvl="1"/>
            <a:endParaRPr lang="en-US" sz="14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WBID 1007 – Class P, whole body contact B (WBC-B)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9525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1220051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10 CSR 20-7—DEPARTMENT OF NATURAL RESOURCES Division 20—Clean Water Commission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600200" y="1866382"/>
            <a:ext cx="6858000" cy="0"/>
          </a:xfrm>
          <a:prstGeom prst="line">
            <a:avLst/>
          </a:prstGeom>
          <a:ln w="825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471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34163" y="1219200"/>
            <a:ext cx="7848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is a stream judged to be impaired?</a:t>
            </a:r>
          </a:p>
          <a:p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Assessments are conducted every two years</a:t>
            </a:r>
            <a:endParaRPr lang="en-US" sz="2000" dirty="0"/>
          </a:p>
          <a:p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Assessment rules are spelled out in the Methodology for the Development of the Section 303(d) List in Missouri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 water is judged to be impaired if the geometric mean exceeds the standard in any of the last three years for which adequate data is available.</a:t>
            </a:r>
          </a:p>
          <a:p>
            <a:endParaRPr lang="en-US" sz="1400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Geometric mean is defined as at least five samples collected during the recreational season of April 1 – October 31, of any given year. </a:t>
            </a:r>
          </a:p>
          <a:p>
            <a:endParaRPr lang="en-US" sz="1400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WBC – A: 126 col/100 mL</a:t>
            </a:r>
          </a:p>
          <a:p>
            <a:pPr marL="796925"/>
            <a:r>
              <a:rPr lang="en-US" sz="2000" dirty="0" smtClean="0"/>
              <a:t>WBC – B: 206 col/100 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71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9856" y="1143000"/>
            <a:ext cx="7924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What is the current status of the Hinkson Creek regarding bacteria?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Original assessments were conducted on bacteria data collected during the DNR Hinkson Creek studies conducted between 2003 and 2006</a:t>
            </a:r>
          </a:p>
          <a:p>
            <a:pPr lvl="1"/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Once a stream is listed as impaired, it will be re-assessed with each assessment cycle</a:t>
            </a:r>
          </a:p>
          <a:p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Hinkson was re-assessed in 2014, however new data were not available at the time the assessment began.  This resulted in an unchanged status.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71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5684" y="1600200"/>
            <a:ext cx="8153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What’s next?</a:t>
            </a:r>
          </a:p>
          <a:p>
            <a:endParaRPr lang="en-US" sz="1400" u="sng" dirty="0" smtClean="0"/>
          </a:p>
          <a:p>
            <a:r>
              <a:rPr lang="en-US" sz="2000" dirty="0" smtClean="0"/>
              <a:t>Updates for the 2016 assessment:</a:t>
            </a:r>
          </a:p>
          <a:p>
            <a:endParaRPr lang="en-US" sz="12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Reclassification of WBID 1008 to WBC-A has been approved and will be </a:t>
            </a:r>
            <a:r>
              <a:rPr lang="en-US" sz="2000" dirty="0" smtClean="0"/>
              <a:t>applied</a:t>
            </a:r>
          </a:p>
          <a:p>
            <a:pPr lvl="1"/>
            <a:endParaRPr lang="en-US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New </a:t>
            </a:r>
            <a:r>
              <a:rPr lang="en-US" sz="2000" i="1" dirty="0" smtClean="0"/>
              <a:t>E.coli</a:t>
            </a:r>
            <a:r>
              <a:rPr lang="en-US" sz="2000" dirty="0" smtClean="0"/>
              <a:t> data are available for both WBID segments</a:t>
            </a:r>
          </a:p>
          <a:p>
            <a:pPr lvl="1"/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39010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14178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7815" y="1143000"/>
            <a:ext cx="5147576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rgbClr val="FF0000">
                      <a:alpha val="10000"/>
                    </a:srgbClr>
                  </a:solidFill>
                  <a:prstDash val="solid"/>
                </a:ln>
                <a:solidFill>
                  <a:srgbClr val="FF7C80">
                    <a:alpha val="3922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Preliminary data</a:t>
            </a:r>
            <a:endParaRPr lang="en-US" sz="2000" dirty="0">
              <a:ln w="18415" cmpd="sng">
                <a:solidFill>
                  <a:srgbClr val="FF0000">
                    <a:alpha val="10000"/>
                  </a:srgbClr>
                </a:solidFill>
                <a:prstDash val="solid"/>
              </a:ln>
              <a:solidFill>
                <a:srgbClr val="FF7C80">
                  <a:alpha val="3922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601" y="2952690"/>
            <a:ext cx="5147576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rgbClr val="FF0000">
                      <a:alpha val="10000"/>
                    </a:srgbClr>
                  </a:solidFill>
                  <a:prstDash val="solid"/>
                </a:ln>
                <a:solidFill>
                  <a:srgbClr val="FF0000">
                    <a:alpha val="1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Preliminary data</a:t>
            </a:r>
            <a:endParaRPr lang="en-US" sz="2000" dirty="0">
              <a:ln w="18415" cmpd="sng">
                <a:solidFill>
                  <a:srgbClr val="FF0000">
                    <a:alpha val="10000"/>
                  </a:srgbClr>
                </a:solidFill>
                <a:prstDash val="solid"/>
              </a:ln>
              <a:solidFill>
                <a:srgbClr val="FF0000">
                  <a:alpha val="10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495800" y="1981200"/>
            <a:ext cx="889591" cy="137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495800" y="1981200"/>
            <a:ext cx="889591" cy="137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404</Words>
  <Application>Microsoft Office PowerPoint</Application>
  <PresentationFormat>On-screen Show (4:3)</PresentationFormat>
  <Paragraphs>77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Wingdings</vt:lpstr>
      <vt:lpstr>Calibri</vt:lpstr>
      <vt:lpstr>Default Design</vt:lpstr>
      <vt:lpstr>Slide 1</vt:lpstr>
      <vt:lpstr>Slide 2</vt:lpstr>
      <vt:lpstr>Slide 3</vt:lpstr>
      <vt:lpstr> </vt:lpstr>
      <vt:lpstr>Slide 5</vt:lpstr>
      <vt:lpstr>Slide 6</vt:lpstr>
      <vt:lpstr>Slide 7</vt:lpstr>
      <vt:lpstr>Slide 8</vt:lpstr>
      <vt:lpstr>Slide 9</vt:lpstr>
      <vt:lpstr>Slide 10</vt:lpstr>
      <vt:lpstr>What must happen for Hinkson to be removed from the 303(d) list?</vt:lpstr>
    </vt:vector>
  </TitlesOfParts>
  <Company>State of Missouri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nrwillr</dc:creator>
  <cp:lastModifiedBy>"%username%"</cp:lastModifiedBy>
  <cp:revision>79</cp:revision>
  <cp:lastPrinted>2015-02-03T17:19:25Z</cp:lastPrinted>
  <dcterms:created xsi:type="dcterms:W3CDTF">2010-07-28T13:04:13Z</dcterms:created>
  <dcterms:modified xsi:type="dcterms:W3CDTF">2015-03-30T14:00:46Z</dcterms:modified>
</cp:coreProperties>
</file>